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5" r:id="rId2"/>
  </p:sldMasterIdLst>
  <p:notesMasterIdLst>
    <p:notesMasterId r:id="rId29"/>
  </p:notesMasterIdLst>
  <p:sldIdLst>
    <p:sldId id="299" r:id="rId3"/>
    <p:sldId id="302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04" r:id="rId13"/>
    <p:sldId id="30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306" r:id="rId25"/>
    <p:sldId id="277" r:id="rId26"/>
    <p:sldId id="278" r:id="rId27"/>
    <p:sldId id="279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jLtGZkZxp+oxYHZiEoKSUbFOYE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3" name="Google Shape;1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e1f1e478f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e1f1e478f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e1f1e478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5e1f1e478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499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e1f1e478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5e1f1e478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85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e1f1e478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e1f1e478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e1f1e478f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e1f1e478f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e1f1e478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5e1f1e478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e1f1e478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e1f1e478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e1f1e478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e1f1e478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e1f1e47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e1f1e47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e1f1e478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e1f1e478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e1f1e478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e1f1e478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e1f1e478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e1f1e478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e1f1e478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e1f1e478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e1f1e478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5e1f1e478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534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e4a07c9b3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5e4a07c9b3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e1f1e478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e1f1e478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e1f1e478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e1f1e478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e1f1e478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e1f1e478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e1f1e478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e1f1e478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e1f1e478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e1f1e478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3386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e1f1e478f_0_10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6" name="Google Shape;86;g5e1f1e478f_0_10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g5e1f1e478f_0_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e1f1e478f_0_10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g5e1f1e478f_0_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e1f1e478f_0_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g5e1f1e478f_0_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g5e1f1e478f_0_1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e1f1e478f_0_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5e1f1e478f_0_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g5e1f1e478f_0_11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g5e1f1e478f_0_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e1f1e478f_0_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5e1f1e478f_0_1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e1f1e478f_0_1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g5e1f1e478f_0_1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g5e1f1e478f_0_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e1f1e478f_0_12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9" name="Google Shape;109;g5e1f1e478f_0_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6" name="Picture 2" descr="Resultado de imagen para logo pucp png">
            <a:extLst>
              <a:ext uri="{FF2B5EF4-FFF2-40B4-BE49-F238E27FC236}">
                <a16:creationId xmlns:a16="http://schemas.microsoft.com/office/drawing/2014/main" id="{B088AF39-884E-483C-AD23-9A5DF90E6F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706" y="639"/>
            <a:ext cx="1355294" cy="50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0;p4">
            <a:extLst>
              <a:ext uri="{FF2B5EF4-FFF2-40B4-BE49-F238E27FC236}">
                <a16:creationId xmlns:a16="http://schemas.microsoft.com/office/drawing/2014/main" id="{4FC1386D-730F-4D1E-9856-0EEF662267C6}"/>
              </a:ext>
            </a:extLst>
          </p:cNvPr>
          <p:cNvSpPr/>
          <p:nvPr userDrawn="1"/>
        </p:nvSpPr>
        <p:spPr>
          <a:xfrm rot="10800000">
            <a:off x="136" y="625"/>
            <a:ext cx="7788570" cy="444400"/>
          </a:xfrm>
          <a:custGeom>
            <a:avLst/>
            <a:gdLst>
              <a:gd name="connsiteX0" fmla="*/ 0 w 8614038"/>
              <a:gd name="connsiteY0" fmla="*/ 441501 h 441501"/>
              <a:gd name="connsiteX1" fmla="*/ 329505 w 8614038"/>
              <a:gd name="connsiteY1" fmla="*/ 0 h 441501"/>
              <a:gd name="connsiteX2" fmla="*/ 8284533 w 8614038"/>
              <a:gd name="connsiteY2" fmla="*/ 0 h 441501"/>
              <a:gd name="connsiteX3" fmla="*/ 8614038 w 8614038"/>
              <a:gd name="connsiteY3" fmla="*/ 441501 h 441501"/>
              <a:gd name="connsiteX4" fmla="*/ 0 w 8614038"/>
              <a:gd name="connsiteY4" fmla="*/ 441501 h 441501"/>
              <a:gd name="connsiteX0" fmla="*/ 0 w 8284533"/>
              <a:gd name="connsiteY0" fmla="*/ 441501 h 441501"/>
              <a:gd name="connsiteX1" fmla="*/ 329505 w 8284533"/>
              <a:gd name="connsiteY1" fmla="*/ 0 h 441501"/>
              <a:gd name="connsiteX2" fmla="*/ 8284533 w 8284533"/>
              <a:gd name="connsiteY2" fmla="*/ 0 h 441501"/>
              <a:gd name="connsiteX3" fmla="*/ 7785777 w 8284533"/>
              <a:gd name="connsiteY3" fmla="*/ 434875 h 441501"/>
              <a:gd name="connsiteX4" fmla="*/ 0 w 8284533"/>
              <a:gd name="connsiteY4" fmla="*/ 441501 h 441501"/>
              <a:gd name="connsiteX0" fmla="*/ 0 w 7785777"/>
              <a:gd name="connsiteY0" fmla="*/ 441501 h 441501"/>
              <a:gd name="connsiteX1" fmla="*/ 329505 w 7785777"/>
              <a:gd name="connsiteY1" fmla="*/ 0 h 441501"/>
              <a:gd name="connsiteX2" fmla="*/ 7780950 w 7785777"/>
              <a:gd name="connsiteY2" fmla="*/ 0 h 441501"/>
              <a:gd name="connsiteX3" fmla="*/ 7785777 w 7785777"/>
              <a:gd name="connsiteY3" fmla="*/ 434875 h 441501"/>
              <a:gd name="connsiteX4" fmla="*/ 0 w 7785777"/>
              <a:gd name="connsiteY4" fmla="*/ 441501 h 441501"/>
              <a:gd name="connsiteX0" fmla="*/ 0 w 7787682"/>
              <a:gd name="connsiteY0" fmla="*/ 441501 h 444400"/>
              <a:gd name="connsiteX1" fmla="*/ 329505 w 7787682"/>
              <a:gd name="connsiteY1" fmla="*/ 0 h 444400"/>
              <a:gd name="connsiteX2" fmla="*/ 7780950 w 7787682"/>
              <a:gd name="connsiteY2" fmla="*/ 0 h 444400"/>
              <a:gd name="connsiteX3" fmla="*/ 7787682 w 7787682"/>
              <a:gd name="connsiteY3" fmla="*/ 444400 h 444400"/>
              <a:gd name="connsiteX4" fmla="*/ 0 w 7787682"/>
              <a:gd name="connsiteY4" fmla="*/ 441501 h 444400"/>
              <a:gd name="connsiteX0" fmla="*/ 0 w 7788570"/>
              <a:gd name="connsiteY0" fmla="*/ 441501 h 444400"/>
              <a:gd name="connsiteX1" fmla="*/ 329505 w 7788570"/>
              <a:gd name="connsiteY1" fmla="*/ 0 h 444400"/>
              <a:gd name="connsiteX2" fmla="*/ 7788570 w 7788570"/>
              <a:gd name="connsiteY2" fmla="*/ 0 h 444400"/>
              <a:gd name="connsiteX3" fmla="*/ 7787682 w 7788570"/>
              <a:gd name="connsiteY3" fmla="*/ 444400 h 444400"/>
              <a:gd name="connsiteX4" fmla="*/ 0 w 7788570"/>
              <a:gd name="connsiteY4" fmla="*/ 441501 h 4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8570" h="444400">
                <a:moveTo>
                  <a:pt x="0" y="441501"/>
                </a:moveTo>
                <a:lnTo>
                  <a:pt x="329505" y="0"/>
                </a:lnTo>
                <a:lnTo>
                  <a:pt x="7788570" y="0"/>
                </a:lnTo>
                <a:lnTo>
                  <a:pt x="7787682" y="444400"/>
                </a:lnTo>
                <a:lnTo>
                  <a:pt x="0" y="441501"/>
                </a:lnTo>
                <a:close/>
              </a:path>
            </a:pathLst>
          </a:cu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e1f1e478f_0_1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5e1f1e478f_0_1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3" name="Google Shape;113;g5e1f1e478f_0_1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4" name="Google Shape;114;g5e1f1e478f_0_1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g5e1f1e478f_0_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e1f1e478f_0_1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8" name="Google Shape;118;g5e1f1e478f_0_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1f1e478f_0_13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g5e1f1e478f_0_13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g5e1f1e478f_0_1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e1f1e478f_0_1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e1f1e478f_0_142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5e1f1e478f_0_142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8" name="Google Shape;128;g5e1f1e478f_0_142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Lecture 7 -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29" name="Google Shape;129;g5e1f1e478f_0_142"/>
          <p:cNvSpPr txBox="1">
            <a:spLocks noGrp="1"/>
          </p:cNvSpPr>
          <p:nvPr>
            <p:ph type="sldNum" idx="12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30" name="Google Shape;130;g5e1f1e478f_0_142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27 Jan 2016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e1f1e478f_0_148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5e1f1e478f_0_148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4" name="Google Shape;134;g5e1f1e478f_0_148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Lecture 7 -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35" name="Google Shape;135;g5e1f1e478f_0_148"/>
          <p:cNvSpPr txBox="1">
            <a:spLocks noGrp="1"/>
          </p:cNvSpPr>
          <p:nvPr>
            <p:ph type="sldNum" idx="12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36" name="Google Shape;136;g5e1f1e478f_0_148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27 Jan 2016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3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e1f1e478f_0_154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5e1f1e478f_0_154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0" name="Google Shape;140;g5e1f1e478f_0_154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Lecture 7 -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41" name="Google Shape;141;g5e1f1e478f_0_154"/>
          <p:cNvSpPr txBox="1">
            <a:spLocks noGrp="1"/>
          </p:cNvSpPr>
          <p:nvPr>
            <p:ph type="sldNum" idx="12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42" name="Google Shape;142;g5e1f1e478f_0_154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27 Jan 2016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4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e1f1e478f_0_160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5e1f1e478f_0_160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6" name="Google Shape;146;g5e1f1e478f_0_160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Lecture 7 -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47" name="Google Shape;147;g5e1f1e478f_0_160"/>
          <p:cNvSpPr txBox="1">
            <a:spLocks noGrp="1"/>
          </p:cNvSpPr>
          <p:nvPr>
            <p:ph type="sldNum" idx="12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48" name="Google Shape;148;g5e1f1e478f_0_160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27 Jan 2016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5">
  <p:cSld name="TITLE_5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e1f1e478f_0_166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5e1f1e478f_0_166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Fei-Fei Li &amp; Andrej Karpathy &amp; Justin Johnson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2" name="Google Shape;152;g5e1f1e478f_0_166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Lecture 6 -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53" name="Google Shape;153;g5e1f1e478f_0_166"/>
          <p:cNvSpPr txBox="1">
            <a:spLocks noGrp="1"/>
          </p:cNvSpPr>
          <p:nvPr>
            <p:ph type="sldNum" idx="12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2000">
                <a:solidFill>
                  <a:srgbClr val="FFFFFF"/>
                </a:solidFill>
              </a:defRPr>
            </a:lvl1pPr>
            <a:lvl2pPr lvl="1" rtl="0">
              <a:buNone/>
              <a:defRPr sz="2000">
                <a:solidFill>
                  <a:srgbClr val="FFFFFF"/>
                </a:solidFill>
              </a:defRPr>
            </a:lvl2pPr>
            <a:lvl3pPr lvl="2" rtl="0">
              <a:buNone/>
              <a:defRPr sz="2000">
                <a:solidFill>
                  <a:srgbClr val="FFFFFF"/>
                </a:solidFill>
              </a:defRPr>
            </a:lvl3pPr>
            <a:lvl4pPr lvl="3" rtl="0">
              <a:buNone/>
              <a:defRPr sz="2000">
                <a:solidFill>
                  <a:srgbClr val="FFFFFF"/>
                </a:solidFill>
              </a:defRPr>
            </a:lvl4pPr>
            <a:lvl5pPr lvl="4" rtl="0">
              <a:buNone/>
              <a:defRPr sz="2000">
                <a:solidFill>
                  <a:srgbClr val="FFFFFF"/>
                </a:solidFill>
              </a:defRPr>
            </a:lvl5pPr>
            <a:lvl6pPr lvl="5" rtl="0">
              <a:buNone/>
              <a:defRPr sz="2000">
                <a:solidFill>
                  <a:srgbClr val="FFFFFF"/>
                </a:solidFill>
              </a:defRPr>
            </a:lvl6pPr>
            <a:lvl7pPr lvl="6" rtl="0">
              <a:buNone/>
              <a:defRPr sz="2000">
                <a:solidFill>
                  <a:srgbClr val="FFFFFF"/>
                </a:solidFill>
              </a:defRPr>
            </a:lvl7pPr>
            <a:lvl8pPr lvl="7" rtl="0">
              <a:buNone/>
              <a:defRPr sz="2000">
                <a:solidFill>
                  <a:srgbClr val="FFFFFF"/>
                </a:solidFill>
              </a:defRPr>
            </a:lvl8pPr>
            <a:lvl9pPr lvl="8" rtl="0"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54" name="Google Shape;154;g5e1f1e478f_0_166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25 Jan 2016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6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6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6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6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gi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1.gi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5" name="Picture 2" descr="Resultado de imagen para logo pucp png">
            <a:extLst>
              <a:ext uri="{FF2B5EF4-FFF2-40B4-BE49-F238E27FC236}">
                <a16:creationId xmlns:a16="http://schemas.microsoft.com/office/drawing/2014/main" id="{135EC997-22C3-45CF-A331-2FB7319B04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706" y="639"/>
            <a:ext cx="1355294" cy="50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0;p4">
            <a:extLst>
              <a:ext uri="{FF2B5EF4-FFF2-40B4-BE49-F238E27FC236}">
                <a16:creationId xmlns:a16="http://schemas.microsoft.com/office/drawing/2014/main" id="{96B510DE-20A6-4A03-B000-9A4F7871E310}"/>
              </a:ext>
            </a:extLst>
          </p:cNvPr>
          <p:cNvSpPr/>
          <p:nvPr userDrawn="1"/>
        </p:nvSpPr>
        <p:spPr>
          <a:xfrm rot="10800000">
            <a:off x="136" y="625"/>
            <a:ext cx="7788570" cy="444400"/>
          </a:xfrm>
          <a:custGeom>
            <a:avLst/>
            <a:gdLst>
              <a:gd name="connsiteX0" fmla="*/ 0 w 8614038"/>
              <a:gd name="connsiteY0" fmla="*/ 441501 h 441501"/>
              <a:gd name="connsiteX1" fmla="*/ 329505 w 8614038"/>
              <a:gd name="connsiteY1" fmla="*/ 0 h 441501"/>
              <a:gd name="connsiteX2" fmla="*/ 8284533 w 8614038"/>
              <a:gd name="connsiteY2" fmla="*/ 0 h 441501"/>
              <a:gd name="connsiteX3" fmla="*/ 8614038 w 8614038"/>
              <a:gd name="connsiteY3" fmla="*/ 441501 h 441501"/>
              <a:gd name="connsiteX4" fmla="*/ 0 w 8614038"/>
              <a:gd name="connsiteY4" fmla="*/ 441501 h 441501"/>
              <a:gd name="connsiteX0" fmla="*/ 0 w 8284533"/>
              <a:gd name="connsiteY0" fmla="*/ 441501 h 441501"/>
              <a:gd name="connsiteX1" fmla="*/ 329505 w 8284533"/>
              <a:gd name="connsiteY1" fmla="*/ 0 h 441501"/>
              <a:gd name="connsiteX2" fmla="*/ 8284533 w 8284533"/>
              <a:gd name="connsiteY2" fmla="*/ 0 h 441501"/>
              <a:gd name="connsiteX3" fmla="*/ 7785777 w 8284533"/>
              <a:gd name="connsiteY3" fmla="*/ 434875 h 441501"/>
              <a:gd name="connsiteX4" fmla="*/ 0 w 8284533"/>
              <a:gd name="connsiteY4" fmla="*/ 441501 h 441501"/>
              <a:gd name="connsiteX0" fmla="*/ 0 w 7785777"/>
              <a:gd name="connsiteY0" fmla="*/ 441501 h 441501"/>
              <a:gd name="connsiteX1" fmla="*/ 329505 w 7785777"/>
              <a:gd name="connsiteY1" fmla="*/ 0 h 441501"/>
              <a:gd name="connsiteX2" fmla="*/ 7780950 w 7785777"/>
              <a:gd name="connsiteY2" fmla="*/ 0 h 441501"/>
              <a:gd name="connsiteX3" fmla="*/ 7785777 w 7785777"/>
              <a:gd name="connsiteY3" fmla="*/ 434875 h 441501"/>
              <a:gd name="connsiteX4" fmla="*/ 0 w 7785777"/>
              <a:gd name="connsiteY4" fmla="*/ 441501 h 441501"/>
              <a:gd name="connsiteX0" fmla="*/ 0 w 7787682"/>
              <a:gd name="connsiteY0" fmla="*/ 441501 h 444400"/>
              <a:gd name="connsiteX1" fmla="*/ 329505 w 7787682"/>
              <a:gd name="connsiteY1" fmla="*/ 0 h 444400"/>
              <a:gd name="connsiteX2" fmla="*/ 7780950 w 7787682"/>
              <a:gd name="connsiteY2" fmla="*/ 0 h 444400"/>
              <a:gd name="connsiteX3" fmla="*/ 7787682 w 7787682"/>
              <a:gd name="connsiteY3" fmla="*/ 444400 h 444400"/>
              <a:gd name="connsiteX4" fmla="*/ 0 w 7787682"/>
              <a:gd name="connsiteY4" fmla="*/ 441501 h 444400"/>
              <a:gd name="connsiteX0" fmla="*/ 0 w 7788570"/>
              <a:gd name="connsiteY0" fmla="*/ 441501 h 444400"/>
              <a:gd name="connsiteX1" fmla="*/ 329505 w 7788570"/>
              <a:gd name="connsiteY1" fmla="*/ 0 h 444400"/>
              <a:gd name="connsiteX2" fmla="*/ 7788570 w 7788570"/>
              <a:gd name="connsiteY2" fmla="*/ 0 h 444400"/>
              <a:gd name="connsiteX3" fmla="*/ 7787682 w 7788570"/>
              <a:gd name="connsiteY3" fmla="*/ 444400 h 444400"/>
              <a:gd name="connsiteX4" fmla="*/ 0 w 7788570"/>
              <a:gd name="connsiteY4" fmla="*/ 441501 h 4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8570" h="444400">
                <a:moveTo>
                  <a:pt x="0" y="441501"/>
                </a:moveTo>
                <a:lnTo>
                  <a:pt x="329505" y="0"/>
                </a:lnTo>
                <a:lnTo>
                  <a:pt x="7788570" y="0"/>
                </a:lnTo>
                <a:lnTo>
                  <a:pt x="7787682" y="444400"/>
                </a:lnTo>
                <a:lnTo>
                  <a:pt x="0" y="441501"/>
                </a:lnTo>
                <a:close/>
              </a:path>
            </a:pathLst>
          </a:cu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e1f1e478f_0_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g5e1f1e478f_0_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g5e1f1e478f_0_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5" name="Picture 2" descr="Resultado de imagen para logo pucp png">
            <a:extLst>
              <a:ext uri="{FF2B5EF4-FFF2-40B4-BE49-F238E27FC236}">
                <a16:creationId xmlns:a16="http://schemas.microsoft.com/office/drawing/2014/main" id="{41D86585-F912-4E03-8102-A273B5E679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706" y="639"/>
            <a:ext cx="1355294" cy="50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0;p4">
            <a:extLst>
              <a:ext uri="{FF2B5EF4-FFF2-40B4-BE49-F238E27FC236}">
                <a16:creationId xmlns:a16="http://schemas.microsoft.com/office/drawing/2014/main" id="{BDF25E02-7C56-4889-BCA3-5BFC768DE002}"/>
              </a:ext>
            </a:extLst>
          </p:cNvPr>
          <p:cNvSpPr/>
          <p:nvPr userDrawn="1"/>
        </p:nvSpPr>
        <p:spPr>
          <a:xfrm rot="10800000">
            <a:off x="136" y="625"/>
            <a:ext cx="7788570" cy="444400"/>
          </a:xfrm>
          <a:custGeom>
            <a:avLst/>
            <a:gdLst>
              <a:gd name="connsiteX0" fmla="*/ 0 w 8614038"/>
              <a:gd name="connsiteY0" fmla="*/ 441501 h 441501"/>
              <a:gd name="connsiteX1" fmla="*/ 329505 w 8614038"/>
              <a:gd name="connsiteY1" fmla="*/ 0 h 441501"/>
              <a:gd name="connsiteX2" fmla="*/ 8284533 w 8614038"/>
              <a:gd name="connsiteY2" fmla="*/ 0 h 441501"/>
              <a:gd name="connsiteX3" fmla="*/ 8614038 w 8614038"/>
              <a:gd name="connsiteY3" fmla="*/ 441501 h 441501"/>
              <a:gd name="connsiteX4" fmla="*/ 0 w 8614038"/>
              <a:gd name="connsiteY4" fmla="*/ 441501 h 441501"/>
              <a:gd name="connsiteX0" fmla="*/ 0 w 8284533"/>
              <a:gd name="connsiteY0" fmla="*/ 441501 h 441501"/>
              <a:gd name="connsiteX1" fmla="*/ 329505 w 8284533"/>
              <a:gd name="connsiteY1" fmla="*/ 0 h 441501"/>
              <a:gd name="connsiteX2" fmla="*/ 8284533 w 8284533"/>
              <a:gd name="connsiteY2" fmla="*/ 0 h 441501"/>
              <a:gd name="connsiteX3" fmla="*/ 7785777 w 8284533"/>
              <a:gd name="connsiteY3" fmla="*/ 434875 h 441501"/>
              <a:gd name="connsiteX4" fmla="*/ 0 w 8284533"/>
              <a:gd name="connsiteY4" fmla="*/ 441501 h 441501"/>
              <a:gd name="connsiteX0" fmla="*/ 0 w 7785777"/>
              <a:gd name="connsiteY0" fmla="*/ 441501 h 441501"/>
              <a:gd name="connsiteX1" fmla="*/ 329505 w 7785777"/>
              <a:gd name="connsiteY1" fmla="*/ 0 h 441501"/>
              <a:gd name="connsiteX2" fmla="*/ 7780950 w 7785777"/>
              <a:gd name="connsiteY2" fmla="*/ 0 h 441501"/>
              <a:gd name="connsiteX3" fmla="*/ 7785777 w 7785777"/>
              <a:gd name="connsiteY3" fmla="*/ 434875 h 441501"/>
              <a:gd name="connsiteX4" fmla="*/ 0 w 7785777"/>
              <a:gd name="connsiteY4" fmla="*/ 441501 h 441501"/>
              <a:gd name="connsiteX0" fmla="*/ 0 w 7787682"/>
              <a:gd name="connsiteY0" fmla="*/ 441501 h 444400"/>
              <a:gd name="connsiteX1" fmla="*/ 329505 w 7787682"/>
              <a:gd name="connsiteY1" fmla="*/ 0 h 444400"/>
              <a:gd name="connsiteX2" fmla="*/ 7780950 w 7787682"/>
              <a:gd name="connsiteY2" fmla="*/ 0 h 444400"/>
              <a:gd name="connsiteX3" fmla="*/ 7787682 w 7787682"/>
              <a:gd name="connsiteY3" fmla="*/ 444400 h 444400"/>
              <a:gd name="connsiteX4" fmla="*/ 0 w 7787682"/>
              <a:gd name="connsiteY4" fmla="*/ 441501 h 444400"/>
              <a:gd name="connsiteX0" fmla="*/ 0 w 7788570"/>
              <a:gd name="connsiteY0" fmla="*/ 441501 h 444400"/>
              <a:gd name="connsiteX1" fmla="*/ 329505 w 7788570"/>
              <a:gd name="connsiteY1" fmla="*/ 0 h 444400"/>
              <a:gd name="connsiteX2" fmla="*/ 7788570 w 7788570"/>
              <a:gd name="connsiteY2" fmla="*/ 0 h 444400"/>
              <a:gd name="connsiteX3" fmla="*/ 7787682 w 7788570"/>
              <a:gd name="connsiteY3" fmla="*/ 444400 h 444400"/>
              <a:gd name="connsiteX4" fmla="*/ 0 w 7788570"/>
              <a:gd name="connsiteY4" fmla="*/ 441501 h 4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8570" h="444400">
                <a:moveTo>
                  <a:pt x="0" y="441501"/>
                </a:moveTo>
                <a:lnTo>
                  <a:pt x="329505" y="0"/>
                </a:lnTo>
                <a:lnTo>
                  <a:pt x="7788570" y="0"/>
                </a:lnTo>
                <a:lnTo>
                  <a:pt x="7787682" y="444400"/>
                </a:lnTo>
                <a:lnTo>
                  <a:pt x="0" y="441501"/>
                </a:lnTo>
                <a:close/>
              </a:path>
            </a:pathLst>
          </a:cu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hyperlink" Target="https://github.com/iapucp/IA-Diplomado" TargetMode="Externa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kdnuggets.com/2019/07/check-quality-regression-model-python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k2CQITm_eo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yIYKR4sgzI8&amp;t=200s" TargetMode="External"/><Relationship Id="rId5" Type="http://schemas.openxmlformats.org/officeDocument/2006/relationships/hyperlink" Target="https://www.youtube.com/watch?v=NGf0voTMlcs&amp;t=60s" TargetMode="External"/><Relationship Id="rId4" Type="http://schemas.openxmlformats.org/officeDocument/2006/relationships/hyperlink" Target="https://www.youtube.com/watch?v=Q81RR3yKn30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ai-tai.com/blog/bikeshare-predictio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4"/>
          <p:cNvGrpSpPr/>
          <p:nvPr/>
        </p:nvGrpSpPr>
        <p:grpSpPr>
          <a:xfrm>
            <a:off x="-1155405" y="-212651"/>
            <a:ext cx="10299405" cy="4082967"/>
            <a:chOff x="-1157471" y="0"/>
            <a:chExt cx="10301471" cy="4751148"/>
          </a:xfrm>
        </p:grpSpPr>
        <p:sp>
          <p:nvSpPr>
            <p:cNvPr id="116" name="Google Shape;116;p14"/>
            <p:cNvSpPr/>
            <p:nvPr/>
          </p:nvSpPr>
          <p:spPr>
            <a:xfrm rot="5400000">
              <a:off x="580150" y="3305729"/>
              <a:ext cx="865269" cy="2025569"/>
            </a:xfrm>
            <a:prstGeom prst="rtTriangle">
              <a:avLst/>
            </a:prstGeom>
            <a:solidFill>
              <a:srgbClr val="2E75B5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0" y="0"/>
              <a:ext cx="9144000" cy="4027990"/>
            </a:xfrm>
            <a:prstGeom prst="rect">
              <a:avLst/>
            </a:prstGeom>
            <a:gradFill>
              <a:gsLst>
                <a:gs pos="0">
                  <a:srgbClr val="2E75B5"/>
                </a:gs>
                <a:gs pos="48000">
                  <a:srgbClr val="1E4E79"/>
                </a:gs>
                <a:gs pos="100000">
                  <a:srgbClr val="1E4E7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 rot="10800000">
              <a:off x="-1157471" y="0"/>
              <a:ext cx="9444941" cy="239797"/>
            </a:xfrm>
            <a:prstGeom prst="trapezoid">
              <a:avLst>
                <a:gd name="adj" fmla="val 190384"/>
              </a:avLst>
            </a:prstGeom>
            <a:solidFill>
              <a:srgbClr val="D0CECE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3087877" y="4045846"/>
            <a:ext cx="5143500" cy="70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b="1" u="sng" dirty="0">
              <a:solidFill>
                <a:srgbClr val="1E4E79"/>
              </a:solidFill>
            </a:endParaRPr>
          </a:p>
          <a:p>
            <a:pPr marL="0" indent="0">
              <a:buClr>
                <a:srgbClr val="1E4E79"/>
              </a:buClr>
              <a:buSzPts val="2000"/>
            </a:pPr>
            <a:r>
              <a:rPr lang="pt-BR" sz="800" b="1" dirty="0">
                <a:solidFill>
                  <a:srgbClr val="1E4E79"/>
                </a:solidFill>
              </a:rPr>
              <a:t>ia.inf.pucp.edu.pe</a:t>
            </a:r>
            <a:endParaRPr sz="800" b="1" dirty="0">
              <a:solidFill>
                <a:srgbClr val="1E4E79"/>
              </a:solidFill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/>
          </p:nvPr>
        </p:nvSpPr>
        <p:spPr>
          <a:xfrm>
            <a:off x="1247554" y="243329"/>
            <a:ext cx="6663070" cy="22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>
              <a:lnSpc>
                <a:spcPct val="100000"/>
              </a:lnSpc>
              <a:buSzPts val="2800"/>
            </a:pPr>
            <a:r>
              <a:rPr lang="pt-BR" sz="4400" dirty="0">
                <a:solidFill>
                  <a:schemeClr val="lt1"/>
                </a:solidFill>
              </a:rPr>
              <a:t>Fundamentos de </a:t>
            </a:r>
            <a:r>
              <a:rPr lang="es-PE" sz="4400" dirty="0">
                <a:solidFill>
                  <a:schemeClr val="lt1"/>
                </a:solidFill>
              </a:rPr>
              <a:t>aprendizaje</a:t>
            </a:r>
            <a:r>
              <a:rPr lang="pt-BR" sz="4400" dirty="0">
                <a:solidFill>
                  <a:schemeClr val="lt1"/>
                </a:solidFill>
              </a:rPr>
              <a:t> de máquina</a:t>
            </a:r>
            <a:endParaRPr sz="3600" b="1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1" name="Google Shape;121;p14"/>
          <p:cNvGrpSpPr/>
          <p:nvPr/>
        </p:nvGrpSpPr>
        <p:grpSpPr>
          <a:xfrm>
            <a:off x="5213851" y="3501841"/>
            <a:ext cx="904732" cy="952718"/>
            <a:chOff x="3762640" y="4183090"/>
            <a:chExt cx="1642099" cy="1926547"/>
          </a:xfrm>
        </p:grpSpPr>
        <p:grpSp>
          <p:nvGrpSpPr>
            <p:cNvPr id="122" name="Google Shape;122;p14"/>
            <p:cNvGrpSpPr/>
            <p:nvPr/>
          </p:nvGrpSpPr>
          <p:grpSpPr>
            <a:xfrm>
              <a:off x="3762640" y="4183090"/>
              <a:ext cx="1618719" cy="1402852"/>
              <a:chOff x="4060330" y="7062190"/>
              <a:chExt cx="6075347" cy="5265158"/>
            </a:xfrm>
          </p:grpSpPr>
          <p:sp>
            <p:nvSpPr>
              <p:cNvPr id="123" name="Google Shape;123;p14"/>
              <p:cNvSpPr/>
              <p:nvPr/>
            </p:nvSpPr>
            <p:spPr>
              <a:xfrm>
                <a:off x="4436519" y="7383988"/>
                <a:ext cx="5320932" cy="4525804"/>
              </a:xfrm>
              <a:prstGeom prst="triangle">
                <a:avLst>
                  <a:gd name="adj" fmla="val 50427"/>
                </a:avLst>
              </a:prstGeom>
              <a:noFill/>
              <a:ln w="38100" cap="flat" cmpd="sng">
                <a:solidFill>
                  <a:srgbClr val="2E75B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4"/>
              <p:cNvSpPr/>
              <p:nvPr/>
            </p:nvSpPr>
            <p:spPr>
              <a:xfrm>
                <a:off x="6655660" y="8861095"/>
                <a:ext cx="930857" cy="3415810"/>
              </a:xfrm>
              <a:prstGeom prst="roundRect">
                <a:avLst>
                  <a:gd name="adj" fmla="val 50000"/>
                </a:avLst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4"/>
              <p:cNvSpPr/>
              <p:nvPr/>
            </p:nvSpPr>
            <p:spPr>
              <a:xfrm>
                <a:off x="6673698" y="7062190"/>
                <a:ext cx="954724" cy="915675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4"/>
              <p:cNvSpPr/>
              <p:nvPr/>
            </p:nvSpPr>
            <p:spPr>
              <a:xfrm>
                <a:off x="5292346" y="9280652"/>
                <a:ext cx="954724" cy="915675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4"/>
              <p:cNvSpPr/>
              <p:nvPr/>
            </p:nvSpPr>
            <p:spPr>
              <a:xfrm>
                <a:off x="9180953" y="11361726"/>
                <a:ext cx="954724" cy="915675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4"/>
              <p:cNvSpPr/>
              <p:nvPr/>
            </p:nvSpPr>
            <p:spPr>
              <a:xfrm>
                <a:off x="4060330" y="11361230"/>
                <a:ext cx="954724" cy="915675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4"/>
              <p:cNvSpPr/>
              <p:nvPr/>
            </p:nvSpPr>
            <p:spPr>
              <a:xfrm>
                <a:off x="8003987" y="9280652"/>
                <a:ext cx="954724" cy="915675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4"/>
              <p:cNvSpPr/>
              <p:nvPr/>
            </p:nvSpPr>
            <p:spPr>
              <a:xfrm>
                <a:off x="5892997" y="8130340"/>
                <a:ext cx="954724" cy="915675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7356750" y="8130340"/>
                <a:ext cx="954724" cy="915675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>
                <a:off x="8590653" y="10354142"/>
                <a:ext cx="954724" cy="915675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4"/>
              <p:cNvSpPr/>
              <p:nvPr/>
            </p:nvSpPr>
            <p:spPr>
              <a:xfrm>
                <a:off x="4642367" y="10354142"/>
                <a:ext cx="954724" cy="915675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4"/>
              <p:cNvSpPr/>
              <p:nvPr/>
            </p:nvSpPr>
            <p:spPr>
              <a:xfrm>
                <a:off x="7946985" y="11411673"/>
                <a:ext cx="954724" cy="915675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4"/>
              <p:cNvSpPr/>
              <p:nvPr/>
            </p:nvSpPr>
            <p:spPr>
              <a:xfrm>
                <a:off x="5304627" y="11361230"/>
                <a:ext cx="954724" cy="915675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8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36" name="Google Shape;136;p14" descr="https://lh3.googleusercontent.com/Ru49S6Fz9yTd4rSMHQ9NPSyNmDXXmLpxncWt6DtI3FBqawjWZ5qh-XuYw35G96E69zvrj0TIREyq4ii7uXbt8SoAyXnDgxSjxcWZ5812DIwV15sTCATJbUovGJoZIZU6zmoXKhOUqk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86020" y="5627991"/>
              <a:ext cx="1618719" cy="4816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3AFDD76E-11DE-4062-850F-5B0CAC7348F9}"/>
              </a:ext>
            </a:extLst>
          </p:cNvPr>
          <p:cNvSpPr/>
          <p:nvPr/>
        </p:nvSpPr>
        <p:spPr>
          <a:xfrm>
            <a:off x="2286000" y="2308764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PE" dirty="0">
                <a:solidFill>
                  <a:schemeClr val="lt1"/>
                </a:solidFill>
              </a:rPr>
              <a:t>Diplomado de especialización de </a:t>
            </a:r>
            <a:br>
              <a:rPr lang="es-PE" dirty="0">
                <a:solidFill>
                  <a:schemeClr val="lt1"/>
                </a:solidFill>
              </a:rPr>
            </a:br>
            <a:r>
              <a:rPr lang="es-PE" dirty="0">
                <a:solidFill>
                  <a:schemeClr val="lt1"/>
                </a:solidFill>
              </a:rPr>
              <a:t>desarrollo de aplicaciones con Inteligencia Artificial</a:t>
            </a:r>
            <a:br>
              <a:rPr lang="es-PE" sz="2400" dirty="0"/>
            </a:br>
            <a:endParaRPr lang="es-PE" dirty="0"/>
          </a:p>
        </p:txBody>
      </p:sp>
      <p:pic>
        <p:nvPicPr>
          <p:cNvPr id="1026" name="Picture 2" descr="Resultado de imagen para logo pucp">
            <a:extLst>
              <a:ext uri="{FF2B5EF4-FFF2-40B4-BE49-F238E27FC236}">
                <a16:creationId xmlns:a16="http://schemas.microsoft.com/office/drawing/2014/main" id="{13D59348-78D2-4E9D-962F-2072DD9DD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1"/>
          <a:stretch/>
        </p:blipFill>
        <p:spPr bwMode="auto">
          <a:xfrm>
            <a:off x="2316845" y="3619418"/>
            <a:ext cx="2762250" cy="116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0732D83C-34E3-4BE1-A83F-37C0362E2323}"/>
              </a:ext>
            </a:extLst>
          </p:cNvPr>
          <p:cNvSpPr/>
          <p:nvPr/>
        </p:nvSpPr>
        <p:spPr>
          <a:xfrm>
            <a:off x="2047747" y="4792073"/>
            <a:ext cx="70812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ts val="2800"/>
            </a:pPr>
            <a:r>
              <a:rPr lang="es-PE" sz="1200" dirty="0">
                <a:hlinkClick r:id="rId5"/>
              </a:rPr>
              <a:t>https://github.com/iapucp/IA-Diplomado</a:t>
            </a:r>
            <a:endParaRPr lang="es-PE" sz="1200" dirty="0">
              <a:solidFill>
                <a:schemeClr val="dk1"/>
              </a:solidFill>
            </a:endParaRPr>
          </a:p>
        </p:txBody>
      </p:sp>
      <p:pic>
        <p:nvPicPr>
          <p:cNvPr id="27" name="Picture 6" descr="Resultado de imagen para github desktop logo">
            <a:extLst>
              <a:ext uri="{FF2B5EF4-FFF2-40B4-BE49-F238E27FC236}">
                <a16:creationId xmlns:a16="http://schemas.microsoft.com/office/drawing/2014/main" id="{E1DA3FAB-2FF7-4CEF-B6AF-D8F70CDF1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8" t="10996" r="62599" b="11913"/>
          <a:stretch/>
        </p:blipFill>
        <p:spPr bwMode="auto">
          <a:xfrm>
            <a:off x="1752472" y="4772857"/>
            <a:ext cx="336476" cy="29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Resultado de imagen para gmail logo">
            <a:extLst>
              <a:ext uri="{FF2B5EF4-FFF2-40B4-BE49-F238E27FC236}">
                <a16:creationId xmlns:a16="http://schemas.microsoft.com/office/drawing/2014/main" id="{5E384801-8CD7-47CA-A434-C30FF6BA4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10641"/>
          <a:stretch/>
        </p:blipFill>
        <p:spPr bwMode="auto">
          <a:xfrm>
            <a:off x="4966901" y="4826006"/>
            <a:ext cx="254074" cy="20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7422FE99-1FB6-4220-9297-95A9AED28B0C}"/>
              </a:ext>
            </a:extLst>
          </p:cNvPr>
          <p:cNvSpPr/>
          <p:nvPr/>
        </p:nvSpPr>
        <p:spPr>
          <a:xfrm>
            <a:off x="5231497" y="4781590"/>
            <a:ext cx="70812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ts val="2800"/>
            </a:pPr>
            <a:r>
              <a:rPr lang="es-PE" sz="1200" dirty="0">
                <a:solidFill>
                  <a:schemeClr val="hlink"/>
                </a:solidFill>
              </a:rPr>
              <a:t>rodrigo.maldonado@pucp.edu.pe</a:t>
            </a:r>
            <a:endParaRPr lang="es-PE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e1f1e478f_0_2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Regresión Lineal: Entrenamiento</a:t>
            </a:r>
            <a:endParaRPr/>
          </a:p>
        </p:txBody>
      </p:sp>
      <p:sp>
        <p:nvSpPr>
          <p:cNvPr id="235" name="Google Shape;235;g5e1f1e478f_0_203"/>
          <p:cNvSpPr txBox="1">
            <a:spLocks noGrp="1"/>
          </p:cNvSpPr>
          <p:nvPr>
            <p:ph type="body" idx="1"/>
          </p:nvPr>
        </p:nvSpPr>
        <p:spPr>
          <a:xfrm>
            <a:off x="311700" y="1293575"/>
            <a:ext cx="3743400" cy="32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Gradient Descent es un algoritmo de optimización, donde los parámetros se van actualizando gradualmente a partir de los resultados de la función de costo</a:t>
            </a:r>
            <a:endParaRPr sz="1400"/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236" name="Google Shape;236;g5e1f1e478f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800" y="967925"/>
            <a:ext cx="4289150" cy="261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5e1f1e478f_0_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725" y="2815225"/>
            <a:ext cx="2361575" cy="6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5e1f1e478f_0_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9438" y="3747250"/>
            <a:ext cx="2284150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5e1f1e478f_0_203"/>
          <p:cNvSpPr txBox="1"/>
          <p:nvPr/>
        </p:nvSpPr>
        <p:spPr>
          <a:xfrm>
            <a:off x="2206050" y="2449825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>
                <a:solidFill>
                  <a:srgbClr val="FF0000"/>
                </a:solidFill>
              </a:rPr>
              <a:t>Learning rate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240" name="Google Shape;240;g5e1f1e478f_0_203"/>
          <p:cNvSpPr/>
          <p:nvPr/>
        </p:nvSpPr>
        <p:spPr>
          <a:xfrm rot="2920936">
            <a:off x="2378111" y="2903218"/>
            <a:ext cx="343515" cy="1043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g5e1f1e478f_0_2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3786" y="3500850"/>
            <a:ext cx="3885174" cy="15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8;g5e1f1e478f_0_214">
            <a:extLst>
              <a:ext uri="{FF2B5EF4-FFF2-40B4-BE49-F238E27FC236}">
                <a16:creationId xmlns:a16="http://schemas.microsoft.com/office/drawing/2014/main" id="{DD38AD45-72D0-4227-B545-7CF5FF1AA91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100"/>
            </a:pPr>
            <a:r>
              <a:rPr lang="es-PE" sz="2800" dirty="0"/>
              <a:t>Ventajas y desventajas </a:t>
            </a:r>
          </a:p>
        </p:txBody>
      </p:sp>
      <p:sp>
        <p:nvSpPr>
          <p:cNvPr id="7" name="Google Shape;259;g5e1f1e478f_0_214">
            <a:extLst>
              <a:ext uri="{FF2B5EF4-FFF2-40B4-BE49-F238E27FC236}">
                <a16:creationId xmlns:a16="http://schemas.microsoft.com/office/drawing/2014/main" id="{80853E56-A397-4241-8D10-0B737840351F}"/>
              </a:ext>
            </a:extLst>
          </p:cNvPr>
          <p:cNvSpPr txBox="1">
            <a:spLocks/>
          </p:cNvSpPr>
          <p:nvPr/>
        </p:nvSpPr>
        <p:spPr>
          <a:xfrm>
            <a:off x="311699" y="1293575"/>
            <a:ext cx="8385733" cy="277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 algn="just">
              <a:buSzPts val="1400"/>
            </a:pPr>
            <a:r>
              <a:rPr lang="es-PE" sz="1800" b="1" dirty="0"/>
              <a:t>Ventajas</a:t>
            </a:r>
          </a:p>
          <a:p>
            <a:pPr marL="425450" indent="-285750" algn="just">
              <a:buSzPts val="1400"/>
              <a:buFont typeface="Arial" panose="020B0604020202020204" pitchFamily="34" charset="0"/>
              <a:buChar char="•"/>
            </a:pPr>
            <a:r>
              <a:rPr lang="es-PE" sz="1800" dirty="0"/>
              <a:t>Fácil de entender, intuitivo</a:t>
            </a:r>
          </a:p>
          <a:p>
            <a:pPr marL="425450" indent="-285750" algn="just">
              <a:buSzPts val="1400"/>
              <a:buFont typeface="Arial" panose="020B0604020202020204" pitchFamily="34" charset="0"/>
              <a:buChar char="•"/>
            </a:pPr>
            <a:r>
              <a:rPr lang="es-PE" sz="1800" dirty="0"/>
              <a:t>Eficiente</a:t>
            </a:r>
          </a:p>
          <a:p>
            <a:pPr marL="425450" indent="-285750" algn="just">
              <a:buSzPts val="1400"/>
              <a:buFont typeface="Arial" panose="020B0604020202020204" pitchFamily="34" charset="0"/>
              <a:buChar char="•"/>
            </a:pPr>
            <a:r>
              <a:rPr lang="es-PE" sz="1800" dirty="0"/>
              <a:t>Es posible encontrar los pesos óptimos</a:t>
            </a:r>
          </a:p>
          <a:p>
            <a:pPr marL="425450" indent="-285750" algn="just">
              <a:buSzPts val="1400"/>
              <a:buFont typeface="Arial" panose="020B0604020202020204" pitchFamily="34" charset="0"/>
              <a:buChar char="•"/>
            </a:pPr>
            <a:r>
              <a:rPr lang="es-PE" sz="1800" dirty="0"/>
              <a:t>La complejidad de O(n^2) en su versión estocástica </a:t>
            </a:r>
          </a:p>
          <a:p>
            <a:pPr marL="425450" indent="-285750" algn="just">
              <a:buSzPts val="1400"/>
              <a:buFont typeface="Arial" panose="020B0604020202020204" pitchFamily="34" charset="0"/>
              <a:buChar char="•"/>
            </a:pPr>
            <a:endParaRPr lang="es-PE" sz="1800" dirty="0"/>
          </a:p>
          <a:p>
            <a:pPr marL="139700" indent="0" algn="just">
              <a:buSzPts val="1400"/>
            </a:pPr>
            <a:r>
              <a:rPr lang="es-PE" sz="1800" b="1" dirty="0"/>
              <a:t>Desventajas</a:t>
            </a:r>
          </a:p>
          <a:p>
            <a:pPr marL="482600" algn="just">
              <a:buSzPts val="1400"/>
              <a:buFont typeface="Arial" panose="020B0604020202020204" pitchFamily="34" charset="0"/>
              <a:buChar char="•"/>
            </a:pPr>
            <a:r>
              <a:rPr lang="es-PE" sz="1800" dirty="0"/>
              <a:t>Sensible a </a:t>
            </a:r>
            <a:r>
              <a:rPr lang="es-PE" sz="1800" dirty="0" err="1"/>
              <a:t>outliers</a:t>
            </a:r>
            <a:endParaRPr lang="es-PE" sz="1800" dirty="0"/>
          </a:p>
          <a:p>
            <a:pPr marL="482600" algn="just">
              <a:buSzPts val="1400"/>
              <a:buFont typeface="Arial" panose="020B0604020202020204" pitchFamily="34" charset="0"/>
              <a:buChar char="•"/>
            </a:pPr>
            <a:r>
              <a:rPr lang="es-PE" sz="1800" dirty="0"/>
              <a:t>Supone que la relación entre las variables independientes y dependientes es lineal, entre otros supuestos para poder emplearla</a:t>
            </a:r>
          </a:p>
          <a:p>
            <a:pPr marL="482600" algn="just">
              <a:buSzPts val="1400"/>
              <a:buFont typeface="Arial" panose="020B0604020202020204" pitchFamily="34" charset="0"/>
              <a:buChar char="•"/>
            </a:pPr>
            <a:endParaRPr lang="es-PE" sz="1800" dirty="0"/>
          </a:p>
          <a:p>
            <a:pPr marL="482600" algn="just">
              <a:buSzPts val="1400"/>
            </a:pPr>
            <a:r>
              <a:rPr lang="es-PE" sz="1400" dirty="0"/>
              <a:t> </a:t>
            </a:r>
          </a:p>
          <a:p>
            <a:pPr indent="0" algn="just">
              <a:spcBef>
                <a:spcPts val="1600"/>
              </a:spcBef>
            </a:pPr>
            <a:endParaRPr lang="es-PE" sz="1400" dirty="0"/>
          </a:p>
          <a:p>
            <a:pPr indent="0" algn="just">
              <a:spcBef>
                <a:spcPts val="1600"/>
              </a:spcBef>
              <a:spcAft>
                <a:spcPts val="1600"/>
              </a:spcAft>
            </a:pPr>
            <a:endParaRPr lang="es-PE" sz="1400" dirty="0"/>
          </a:p>
        </p:txBody>
      </p:sp>
    </p:spTree>
    <p:extLst>
      <p:ext uri="{BB962C8B-B14F-4D97-AF65-F5344CB8AC3E}">
        <p14:creationId xmlns:p14="http://schemas.microsoft.com/office/powerpoint/2010/main" val="1723645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8;g5e1f1e478f_0_214">
            <a:extLst>
              <a:ext uri="{FF2B5EF4-FFF2-40B4-BE49-F238E27FC236}">
                <a16:creationId xmlns:a16="http://schemas.microsoft.com/office/drawing/2014/main" id="{DD38AD45-72D0-4227-B545-7CF5FF1AA91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100"/>
            </a:pPr>
            <a:r>
              <a:rPr lang="es-PE" sz="2800" dirty="0"/>
              <a:t>Supuestos de la regresión lineal</a:t>
            </a:r>
          </a:p>
        </p:txBody>
      </p:sp>
      <p:sp>
        <p:nvSpPr>
          <p:cNvPr id="7" name="Google Shape;259;g5e1f1e478f_0_214">
            <a:extLst>
              <a:ext uri="{FF2B5EF4-FFF2-40B4-BE49-F238E27FC236}">
                <a16:creationId xmlns:a16="http://schemas.microsoft.com/office/drawing/2014/main" id="{80853E56-A397-4241-8D10-0B737840351F}"/>
              </a:ext>
            </a:extLst>
          </p:cNvPr>
          <p:cNvSpPr txBox="1">
            <a:spLocks/>
          </p:cNvSpPr>
          <p:nvPr/>
        </p:nvSpPr>
        <p:spPr>
          <a:xfrm>
            <a:off x="-56895" y="1242841"/>
            <a:ext cx="9001893" cy="3455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25450" indent="-285750" algn="just">
              <a:buSzPts val="1400"/>
              <a:buFont typeface="Arial" panose="020B0604020202020204" pitchFamily="34" charset="0"/>
              <a:buChar char="•"/>
            </a:pPr>
            <a:r>
              <a:rPr lang="es-ES" altLang="es-PE" sz="1400" b="1" dirty="0"/>
              <a:t>Linealidad: </a:t>
            </a:r>
            <a:r>
              <a:rPr lang="es-ES" altLang="es-PE" sz="1400" dirty="0"/>
              <a:t>el valor esperado de la variable dependiente es una función lineal de cada variable independiente, manteniendo las otras fijas</a:t>
            </a:r>
          </a:p>
          <a:p>
            <a:pPr marL="425450" indent="-285750" algn="l">
              <a:buSzPts val="1400"/>
              <a:buFont typeface="Arial" panose="020B0604020202020204" pitchFamily="34" charset="0"/>
              <a:buChar char="•"/>
            </a:pPr>
            <a:r>
              <a:rPr lang="es-ES" altLang="es-PE" sz="1400" b="1" dirty="0" err="1"/>
              <a:t>Multicolinearidad</a:t>
            </a:r>
            <a:r>
              <a:rPr lang="es-ES" altLang="es-PE" sz="1400" b="1" dirty="0"/>
              <a:t>: </a:t>
            </a:r>
            <a:r>
              <a:rPr lang="es-PE" sz="1400" dirty="0"/>
              <a:t>se refiere a la medida en que las variables independientes están correlacionadas</a:t>
            </a:r>
            <a:endParaRPr lang="es-ES" altLang="es-PE" sz="1400" dirty="0"/>
          </a:p>
          <a:p>
            <a:pPr marL="425450" indent="-285750" algn="just">
              <a:buSzPts val="1400"/>
              <a:buFont typeface="Arial" panose="020B0604020202020204" pitchFamily="34" charset="0"/>
              <a:buChar char="•"/>
            </a:pPr>
            <a:r>
              <a:rPr lang="es-ES" altLang="es-PE" sz="1400" b="1" dirty="0"/>
              <a:t>Independencia: </a:t>
            </a:r>
            <a:r>
              <a:rPr lang="es-ES" altLang="es-PE" sz="1400" dirty="0"/>
              <a:t>los errores (residuales del modelo ajustado) son independientes entre sí. Revisar la distribución de los errores contra las variables independentes</a:t>
            </a:r>
          </a:p>
          <a:p>
            <a:pPr marL="425450" indent="-285750" algn="just">
              <a:buSzPts val="1400"/>
              <a:buFont typeface="Arial" panose="020B0604020202020204" pitchFamily="34" charset="0"/>
              <a:buChar char="•"/>
            </a:pPr>
            <a:r>
              <a:rPr lang="es-ES" altLang="es-PE" sz="1400" b="1" dirty="0"/>
              <a:t>Homocedasticidad (varianza constante): </a:t>
            </a:r>
            <a:r>
              <a:rPr lang="es-ES" altLang="es-PE" sz="1400" dirty="0"/>
              <a:t>la varianza de los errores es constante con respecto a las variables de predicción o la respuesta. Revisar la distribución de los errores contra los valores ajustados</a:t>
            </a:r>
          </a:p>
          <a:p>
            <a:pPr marL="425450" indent="-285750" algn="just">
              <a:buSzPts val="1400"/>
              <a:buFont typeface="Arial" panose="020B0604020202020204" pitchFamily="34" charset="0"/>
              <a:buChar char="•"/>
            </a:pPr>
            <a:r>
              <a:rPr lang="es-ES" altLang="es-PE" sz="1400" b="1" dirty="0"/>
              <a:t>Normalidad: </a:t>
            </a:r>
            <a:r>
              <a:rPr lang="es-ES" altLang="es-PE" sz="1400" dirty="0"/>
              <a:t>los errores se generan a partir de una distribución Normal (de media y varianza desconocidas, que pueden estimarse a partir de los datos). Utilizar Q-Q </a:t>
            </a:r>
            <a:r>
              <a:rPr lang="es-ES" altLang="es-PE" sz="1400" dirty="0" err="1"/>
              <a:t>Plot</a:t>
            </a:r>
            <a:r>
              <a:rPr lang="es-ES" altLang="es-PE" sz="1400" dirty="0"/>
              <a:t> o pruebas estadísticas</a:t>
            </a:r>
            <a:endParaRPr lang="es-PE" sz="1100" dirty="0"/>
          </a:p>
          <a:p>
            <a:pPr marL="628650" indent="-171450" algn="just"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es-PE" sz="1100" dirty="0"/>
          </a:p>
          <a:p>
            <a:pPr indent="0" algn="just">
              <a:spcBef>
                <a:spcPts val="1600"/>
              </a:spcBef>
              <a:spcAft>
                <a:spcPts val="1600"/>
              </a:spcAft>
            </a:pPr>
            <a:endParaRPr lang="es-PE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C6A19F-1C25-412A-B67E-303A01929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06E95C-2F86-48A5-9329-3548A6058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22" y="3426781"/>
            <a:ext cx="4669300" cy="1271694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3777956-4CC9-4FCF-8F1F-92D9BD2CDB01}"/>
              </a:ext>
            </a:extLst>
          </p:cNvPr>
          <p:cNvSpPr/>
          <p:nvPr/>
        </p:nvSpPr>
        <p:spPr>
          <a:xfrm>
            <a:off x="2519915" y="4815869"/>
            <a:ext cx="54615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800" dirty="0">
                <a:hlinkClick r:id="rId4"/>
              </a:rPr>
              <a:t>https://www.kdnuggets.com/2019/07/check-quality-regression-model-python.html</a:t>
            </a:r>
            <a:endParaRPr lang="es-PE" sz="800" dirty="0"/>
          </a:p>
        </p:txBody>
      </p:sp>
    </p:spTree>
    <p:extLst>
      <p:ext uri="{BB962C8B-B14F-4D97-AF65-F5344CB8AC3E}">
        <p14:creationId xmlns:p14="http://schemas.microsoft.com/office/powerpoint/2010/main" val="4208057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5e1f1e478f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25" y="3136348"/>
            <a:ext cx="1272373" cy="7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5e1f1e478f_0_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Regularización: Ridge Regression </a:t>
            </a:r>
            <a:endParaRPr/>
          </a:p>
        </p:txBody>
      </p:sp>
      <p:sp>
        <p:nvSpPr>
          <p:cNvPr id="248" name="Google Shape;248;g5e1f1e478f_0_42"/>
          <p:cNvSpPr txBox="1"/>
          <p:nvPr/>
        </p:nvSpPr>
        <p:spPr>
          <a:xfrm>
            <a:off x="2396925" y="263520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>
                <a:solidFill>
                  <a:srgbClr val="FF0000"/>
                </a:solidFill>
              </a:rPr>
              <a:t>Regularization penalty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249" name="Google Shape;249;g5e1f1e478f_0_42"/>
          <p:cNvSpPr/>
          <p:nvPr/>
        </p:nvSpPr>
        <p:spPr>
          <a:xfrm rot="2920936">
            <a:off x="3262161" y="3164418"/>
            <a:ext cx="343515" cy="1043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g5e1f1e478f_0_42"/>
          <p:cNvPicPr preferRelativeResize="0"/>
          <p:nvPr/>
        </p:nvPicPr>
        <p:blipFill rotWithShape="1">
          <a:blip r:embed="rId4">
            <a:alphaModFix/>
          </a:blip>
          <a:srcRect l="28392"/>
          <a:stretch/>
        </p:blipFill>
        <p:spPr>
          <a:xfrm>
            <a:off x="914175" y="3118900"/>
            <a:ext cx="2324351" cy="7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5e1f1e478f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1750" y="1293575"/>
            <a:ext cx="4319750" cy="27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5e1f1e478f_0_42"/>
          <p:cNvSpPr txBox="1">
            <a:spLocks noGrp="1"/>
          </p:cNvSpPr>
          <p:nvPr>
            <p:ph type="body" idx="1"/>
          </p:nvPr>
        </p:nvSpPr>
        <p:spPr>
          <a:xfrm>
            <a:off x="311700" y="1293575"/>
            <a:ext cx="4128600" cy="32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 dirty="0"/>
              <a:t>Utiliza la norma ℓ2 del vector θ</a:t>
            </a:r>
            <a:endParaRPr sz="1400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 dirty="0"/>
              <a:t>Mantiene los pesos del modelo lo más pequeños posible.</a:t>
            </a:r>
            <a:endParaRPr sz="1400" dirty="0"/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5e1f1e478f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25" y="3165537"/>
            <a:ext cx="1131973" cy="6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5e1f1e478f_0_2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Regularización: Lasso Regression</a:t>
            </a:r>
            <a:endParaRPr/>
          </a:p>
        </p:txBody>
      </p:sp>
      <p:sp>
        <p:nvSpPr>
          <p:cNvPr id="259" name="Google Shape;259;g5e1f1e478f_0_214"/>
          <p:cNvSpPr txBox="1">
            <a:spLocks noGrp="1"/>
          </p:cNvSpPr>
          <p:nvPr>
            <p:ph type="body" idx="1"/>
          </p:nvPr>
        </p:nvSpPr>
        <p:spPr>
          <a:xfrm>
            <a:off x="311700" y="1293575"/>
            <a:ext cx="4128600" cy="32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 dirty="0"/>
              <a:t>Utiliza la norma ℓ1 del vector θ</a:t>
            </a:r>
            <a:endParaRPr sz="1400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 dirty="0"/>
              <a:t>Feature selection: Tiende a eliminar por completo los pesos de las características menos importantes (es decir, establecerlas en cero). </a:t>
            </a:r>
            <a:endParaRPr sz="1400" dirty="0"/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260" name="Google Shape;260;g5e1f1e478f_0_214"/>
          <p:cNvSpPr/>
          <p:nvPr/>
        </p:nvSpPr>
        <p:spPr>
          <a:xfrm rot="2920936">
            <a:off x="3219311" y="3144768"/>
            <a:ext cx="343515" cy="1043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1" name="Google Shape;261;g5e1f1e478f_0_214"/>
          <p:cNvPicPr preferRelativeResize="0"/>
          <p:nvPr/>
        </p:nvPicPr>
        <p:blipFill rotWithShape="1">
          <a:blip r:embed="rId4">
            <a:alphaModFix/>
          </a:blip>
          <a:srcRect l="28392"/>
          <a:stretch/>
        </p:blipFill>
        <p:spPr>
          <a:xfrm>
            <a:off x="914175" y="3118900"/>
            <a:ext cx="2324351" cy="7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5e1f1e478f_0_214"/>
          <p:cNvSpPr txBox="1"/>
          <p:nvPr/>
        </p:nvSpPr>
        <p:spPr>
          <a:xfrm>
            <a:off x="2396925" y="263520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>
                <a:solidFill>
                  <a:srgbClr val="FF0000"/>
                </a:solidFill>
              </a:rPr>
              <a:t>Regularization penalty</a:t>
            </a:r>
            <a:endParaRPr b="1" i="1">
              <a:solidFill>
                <a:srgbClr val="FF0000"/>
              </a:solidFill>
            </a:endParaRPr>
          </a:p>
        </p:txBody>
      </p:sp>
      <p:pic>
        <p:nvPicPr>
          <p:cNvPr id="263" name="Google Shape;263;g5e1f1e478f_0_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293575"/>
            <a:ext cx="4529501" cy="268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e1f1e478f_0_181"/>
          <p:cNvSpPr txBox="1">
            <a:spLocks noGrp="1"/>
          </p:cNvSpPr>
          <p:nvPr>
            <p:ph type="ctrTitle"/>
          </p:nvPr>
        </p:nvSpPr>
        <p:spPr>
          <a:xfrm>
            <a:off x="311700" y="503257"/>
            <a:ext cx="8520600" cy="16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s"/>
              <a:t>Regresión logística</a:t>
            </a:r>
            <a:endParaRPr/>
          </a:p>
        </p:txBody>
      </p:sp>
      <p:pic>
        <p:nvPicPr>
          <p:cNvPr id="269" name="Google Shape;269;g5e1f1e478f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263" y="2505225"/>
            <a:ext cx="1903475" cy="19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e1f1e478f_0_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Clasificación: Regresión Logística</a:t>
            </a: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B2B261A-5479-409B-9635-E97669B13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7" y="1556563"/>
            <a:ext cx="5229225" cy="28384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e1f1e478f_0_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Logística</a:t>
            </a:r>
            <a:endParaRPr/>
          </a:p>
        </p:txBody>
      </p:sp>
      <p:sp>
        <p:nvSpPr>
          <p:cNvPr id="281" name="Google Shape;281;g5e1f1e478f_0_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2" name="Google Shape;282;g5e1f1e478f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863" y="1846786"/>
            <a:ext cx="6560276" cy="290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5e1f1e478f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600" y="1145898"/>
            <a:ext cx="190661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e1f1e478f_0_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Logística</a:t>
            </a:r>
            <a:endParaRPr/>
          </a:p>
        </p:txBody>
      </p:sp>
      <p:sp>
        <p:nvSpPr>
          <p:cNvPr id="289" name="Google Shape;289;g5e1f1e478f_0_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dirty="0"/>
              <a:t>Para restringir los valores de salida del modelo entre 0 y 1, podemos utilizar la función sigmoidal o logística</a:t>
            </a:r>
            <a:endParaRPr dirty="0"/>
          </a:p>
        </p:txBody>
      </p:sp>
      <p:pic>
        <p:nvPicPr>
          <p:cNvPr id="290" name="Google Shape;290;g5e1f1e478f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063" y="2285400"/>
            <a:ext cx="302388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5e1f1e478f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6400" y="2242900"/>
            <a:ext cx="190658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5e1f1e478f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9475" y="3249875"/>
            <a:ext cx="4187874" cy="9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e1f1e478f_0_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Logística</a:t>
            </a:r>
            <a:endParaRPr/>
          </a:p>
        </p:txBody>
      </p:sp>
      <p:sp>
        <p:nvSpPr>
          <p:cNvPr id="298" name="Google Shape;298;g5e1f1e478f_0_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9" name="Google Shape;299;g5e1f1e478f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975" y="1294300"/>
            <a:ext cx="6664052" cy="32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Agenda</a:t>
            </a:r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 dirty="0"/>
              <a:t>Conceptos generales y pre-procesamiento 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 dirty="0">
                <a:solidFill>
                  <a:schemeClr val="bg2"/>
                </a:solidFill>
              </a:rPr>
              <a:t>Árboles de decisión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 b="1" dirty="0">
                <a:solidFill>
                  <a:srgbClr val="FF0000"/>
                </a:solidFill>
              </a:rPr>
              <a:t>Regresión Lineal y logística</a:t>
            </a:r>
            <a:endParaRPr b="1" dirty="0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 dirty="0"/>
              <a:t>SVM, KNN y Naive Bayes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 dirty="0"/>
              <a:t>Reducción de dimensionalidad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 dirty="0"/>
              <a:t>Métodos ensamblados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Aprendizaje no supervisado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Redes neuronales e introducción a Deep Learning</a:t>
            </a: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e1f1e478f_0_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Logística: Entrenamiento</a:t>
            </a:r>
            <a:endParaRPr/>
          </a:p>
        </p:txBody>
      </p:sp>
      <p:sp>
        <p:nvSpPr>
          <p:cNvPr id="305" name="Google Shape;305;g5e1f1e478f_0_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Debido a la función sigmoidal, el MSE es una función no convexa</a:t>
            </a:r>
            <a:endParaRPr/>
          </a:p>
        </p:txBody>
      </p:sp>
      <p:pic>
        <p:nvPicPr>
          <p:cNvPr id="306" name="Google Shape;306;g5e1f1e478f_0_76"/>
          <p:cNvPicPr preferRelativeResize="0"/>
          <p:nvPr/>
        </p:nvPicPr>
        <p:blipFill rotWithShape="1">
          <a:blip r:embed="rId3">
            <a:alphaModFix/>
          </a:blip>
          <a:srcRect l="6534" t="25350" r="4687" b="27346"/>
          <a:stretch/>
        </p:blipFill>
        <p:spPr>
          <a:xfrm>
            <a:off x="1527988" y="2299700"/>
            <a:ext cx="6088025" cy="24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5e1f1e478f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225" y="1739525"/>
            <a:ext cx="2348576" cy="7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e1f1e478f_0_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Logística: Entrenamiento</a:t>
            </a:r>
            <a:endParaRPr/>
          </a:p>
        </p:txBody>
      </p:sp>
      <p:sp>
        <p:nvSpPr>
          <p:cNvPr id="313" name="Google Shape;313;g5e1f1e478f_0_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Necesitamos realizar una transformación para contar con una función de costo convexa</a:t>
            </a:r>
            <a:endParaRPr/>
          </a:p>
        </p:txBody>
      </p:sp>
      <p:pic>
        <p:nvPicPr>
          <p:cNvPr id="314" name="Google Shape;314;g5e1f1e478f_0_83"/>
          <p:cNvPicPr preferRelativeResize="0"/>
          <p:nvPr/>
        </p:nvPicPr>
        <p:blipFill rotWithShape="1">
          <a:blip r:embed="rId3">
            <a:alphaModFix/>
          </a:blip>
          <a:srcRect l="40255" t="30900" b="26717"/>
          <a:stretch/>
        </p:blipFill>
        <p:spPr>
          <a:xfrm>
            <a:off x="2993438" y="1740150"/>
            <a:ext cx="3157126" cy="7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5e1f1e478f_0_83"/>
          <p:cNvPicPr preferRelativeResize="0"/>
          <p:nvPr/>
        </p:nvPicPr>
        <p:blipFill rotWithShape="1">
          <a:blip r:embed="rId4">
            <a:alphaModFix/>
          </a:blip>
          <a:srcRect b="10762"/>
          <a:stretch/>
        </p:blipFill>
        <p:spPr>
          <a:xfrm>
            <a:off x="1360250" y="2480675"/>
            <a:ext cx="6423501" cy="23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e1f1e478f_0_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Logística: Entrenamiento</a:t>
            </a:r>
            <a:endParaRPr/>
          </a:p>
        </p:txBody>
      </p:sp>
      <p:sp>
        <p:nvSpPr>
          <p:cNvPr id="321" name="Google Shape;321;g5e1f1e478f_0_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dirty="0"/>
              <a:t>Necesitamos realizar una transformación para contar con una función de costo convexa</a:t>
            </a:r>
            <a:endParaRPr dirty="0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just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s" dirty="0"/>
              <a:t>Binary Cross-Entropy Loss (Log Loss)</a:t>
            </a:r>
            <a:endParaRPr dirty="0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22" name="Google Shape;322;g5e1f1e478f_0_90"/>
          <p:cNvPicPr preferRelativeResize="0"/>
          <p:nvPr/>
        </p:nvPicPr>
        <p:blipFill rotWithShape="1">
          <a:blip r:embed="rId3">
            <a:alphaModFix/>
          </a:blip>
          <a:srcRect l="40255" t="30900" b="26717"/>
          <a:stretch/>
        </p:blipFill>
        <p:spPr>
          <a:xfrm>
            <a:off x="2993425" y="1945900"/>
            <a:ext cx="3157126" cy="7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5e1f1e478f_0_90"/>
          <p:cNvPicPr preferRelativeResize="0"/>
          <p:nvPr/>
        </p:nvPicPr>
        <p:blipFill rotWithShape="1">
          <a:blip r:embed="rId4">
            <a:alphaModFix/>
          </a:blip>
          <a:srcRect l="11375" t="42686" r="6374" b="36697"/>
          <a:stretch/>
        </p:blipFill>
        <p:spPr>
          <a:xfrm>
            <a:off x="2209800" y="3787350"/>
            <a:ext cx="4998725" cy="7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8;g5e1f1e478f_0_214">
            <a:extLst>
              <a:ext uri="{FF2B5EF4-FFF2-40B4-BE49-F238E27FC236}">
                <a16:creationId xmlns:a16="http://schemas.microsoft.com/office/drawing/2014/main" id="{DD38AD45-72D0-4227-B545-7CF5FF1AA91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100"/>
            </a:pPr>
            <a:r>
              <a:rPr lang="es-PE" sz="2800" dirty="0"/>
              <a:t>Ventajas y desventajas </a:t>
            </a:r>
          </a:p>
        </p:txBody>
      </p:sp>
      <p:sp>
        <p:nvSpPr>
          <p:cNvPr id="7" name="Google Shape;259;g5e1f1e478f_0_214">
            <a:extLst>
              <a:ext uri="{FF2B5EF4-FFF2-40B4-BE49-F238E27FC236}">
                <a16:creationId xmlns:a16="http://schemas.microsoft.com/office/drawing/2014/main" id="{80853E56-A397-4241-8D10-0B737840351F}"/>
              </a:ext>
            </a:extLst>
          </p:cNvPr>
          <p:cNvSpPr txBox="1">
            <a:spLocks/>
          </p:cNvSpPr>
          <p:nvPr/>
        </p:nvSpPr>
        <p:spPr>
          <a:xfrm>
            <a:off x="311700" y="1286487"/>
            <a:ext cx="8385733" cy="277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 algn="just">
              <a:buSzPts val="1400"/>
            </a:pPr>
            <a:r>
              <a:rPr lang="es-PE" sz="1800" b="1" dirty="0"/>
              <a:t>Ventajas</a:t>
            </a:r>
          </a:p>
          <a:p>
            <a:pPr marL="425450" indent="-285750" algn="just">
              <a:buSzPts val="1400"/>
              <a:buFont typeface="Arial" panose="020B0604020202020204" pitchFamily="34" charset="0"/>
              <a:buChar char="•"/>
            </a:pPr>
            <a:r>
              <a:rPr lang="es-PE" sz="1800" dirty="0"/>
              <a:t>Eficiente</a:t>
            </a:r>
          </a:p>
          <a:p>
            <a:pPr marL="425450" indent="-285750" algn="just">
              <a:buSzPts val="1400"/>
              <a:buFont typeface="Arial" panose="020B0604020202020204" pitchFamily="34" charset="0"/>
              <a:buChar char="•"/>
            </a:pPr>
            <a:r>
              <a:rPr lang="es-PE" sz="1800" dirty="0"/>
              <a:t>Buena interpretación de resultados (asociación de las variables independientes a la dependiente y probabilidades)</a:t>
            </a:r>
          </a:p>
          <a:p>
            <a:pPr marL="425450" indent="-285750" algn="just">
              <a:buSzPts val="1400"/>
              <a:buFont typeface="Arial" panose="020B0604020202020204" pitchFamily="34" charset="0"/>
              <a:buChar char="•"/>
            </a:pPr>
            <a:r>
              <a:rPr lang="es-PE" sz="1800" dirty="0"/>
              <a:t>Predice no sólo valores dicotómicos sino también multiclase</a:t>
            </a:r>
          </a:p>
          <a:p>
            <a:pPr marL="425450" indent="-285750" algn="just">
              <a:buSzPts val="1400"/>
              <a:buFont typeface="Arial" panose="020B0604020202020204" pitchFamily="34" charset="0"/>
              <a:buChar char="•"/>
            </a:pPr>
            <a:endParaRPr lang="es-PE" sz="1800" dirty="0"/>
          </a:p>
          <a:p>
            <a:pPr marL="139700" indent="0" algn="just">
              <a:buSzPts val="1400"/>
            </a:pPr>
            <a:r>
              <a:rPr lang="es-PE" sz="1800" b="1" dirty="0"/>
              <a:t>Desventajas</a:t>
            </a:r>
          </a:p>
          <a:p>
            <a:pPr marL="482600" algn="just">
              <a:buSzPts val="1400"/>
              <a:buFont typeface="Arial" panose="020B0604020202020204" pitchFamily="34" charset="0"/>
              <a:buChar char="•"/>
            </a:pPr>
            <a:r>
              <a:rPr lang="es-PE" sz="1800" dirty="0"/>
              <a:t>No es posible resolver problemas no lineales</a:t>
            </a:r>
          </a:p>
          <a:p>
            <a:pPr marL="482600" algn="just">
              <a:buSzPts val="1400"/>
              <a:buFont typeface="Arial" panose="020B0604020202020204" pitchFamily="34" charset="0"/>
              <a:buChar char="•"/>
            </a:pPr>
            <a:r>
              <a:rPr lang="es-PE" sz="1800" dirty="0"/>
              <a:t>Requiere que las observaciones sean independientes</a:t>
            </a:r>
          </a:p>
          <a:p>
            <a:pPr marL="482600" algn="just">
              <a:buSzPts val="1400"/>
              <a:buFont typeface="Arial" panose="020B0604020202020204" pitchFamily="34" charset="0"/>
              <a:buChar char="•"/>
            </a:pPr>
            <a:r>
              <a:rPr lang="es-PE" sz="1800" dirty="0"/>
              <a:t>Tiende al </a:t>
            </a:r>
            <a:r>
              <a:rPr lang="es-PE" sz="1800" dirty="0" err="1"/>
              <a:t>overfitting</a:t>
            </a:r>
            <a:endParaRPr lang="es-PE" sz="1800" dirty="0"/>
          </a:p>
          <a:p>
            <a:pPr indent="0" algn="just">
              <a:spcBef>
                <a:spcPts val="1600"/>
              </a:spcBef>
            </a:pPr>
            <a:endParaRPr lang="es-PE" sz="1400" dirty="0"/>
          </a:p>
          <a:p>
            <a:pPr indent="0" algn="just">
              <a:spcBef>
                <a:spcPts val="1600"/>
              </a:spcBef>
              <a:spcAft>
                <a:spcPts val="1600"/>
              </a:spcAft>
            </a:pPr>
            <a:endParaRPr lang="es-PE" sz="1400" dirty="0"/>
          </a:p>
        </p:txBody>
      </p:sp>
    </p:spTree>
    <p:extLst>
      <p:ext uri="{BB962C8B-B14F-4D97-AF65-F5344CB8AC3E}">
        <p14:creationId xmlns:p14="http://schemas.microsoft.com/office/powerpoint/2010/main" val="3592484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e4a07c9b3_1_128"/>
          <p:cNvSpPr txBox="1">
            <a:spLocks noGrp="1"/>
          </p:cNvSpPr>
          <p:nvPr>
            <p:ph type="ctrTitle"/>
          </p:nvPr>
        </p:nvSpPr>
        <p:spPr>
          <a:xfrm>
            <a:off x="-1051767" y="866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Let’s code</a:t>
            </a:r>
            <a:endParaRPr/>
          </a:p>
        </p:txBody>
      </p:sp>
      <p:pic>
        <p:nvPicPr>
          <p:cNvPr id="329" name="Google Shape;329;g5e4a07c9b3_1_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6952" y="1488675"/>
            <a:ext cx="2166125" cy="21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Referencias</a:t>
            </a:r>
            <a:endParaRPr/>
          </a:p>
        </p:txBody>
      </p:sp>
      <p:sp>
        <p:nvSpPr>
          <p:cNvPr id="335" name="Google Shape;335;p58"/>
          <p:cNvSpPr/>
          <p:nvPr/>
        </p:nvSpPr>
        <p:spPr>
          <a:xfrm>
            <a:off x="311700" y="1246200"/>
            <a:ext cx="8722500" cy="3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Hands-On Machine Learning with Scikit-Learn and TensorFlow </a:t>
            </a:r>
            <a:endParaRPr dirty="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Roboto"/>
              <a:buChar char="●"/>
            </a:pPr>
            <a:r>
              <a:rPr lang="e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UNDERSTANDING MACHINE LEARNING From Theory to Algorithms</a:t>
            </a:r>
            <a:endParaRPr dirty="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Roboto"/>
              <a:buChar char="●"/>
            </a:pPr>
            <a:r>
              <a:rPr lang="e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StatQuest: Linear Models Pt.1 Linear Regression - </a:t>
            </a:r>
            <a:r>
              <a:rPr lang="es" dirty="0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https://www.youtube.com/watch?v=nk2CQITm_eo</a:t>
            </a:r>
            <a:endParaRPr dirty="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Roboto"/>
              <a:buChar char="●"/>
            </a:pPr>
            <a:r>
              <a:rPr lang="e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Regularization Part 1: Ridge Regression - </a:t>
            </a:r>
            <a:r>
              <a:rPr lang="es" dirty="0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https://www.youtube.com/watch?v=Q81RR3yKn30</a:t>
            </a:r>
            <a:endParaRPr dirty="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Roboto"/>
              <a:buChar char="●"/>
            </a:pPr>
            <a:r>
              <a:rPr lang="e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Regularization Part 2: Lasso Regression - </a:t>
            </a:r>
            <a:r>
              <a:rPr lang="es" dirty="0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https://www.youtube.com/watch?v=NGf0voTMlcs&amp;t=60s</a:t>
            </a:r>
            <a:endParaRPr dirty="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Roboto"/>
              <a:buChar char="●"/>
            </a:pPr>
            <a:r>
              <a:rPr lang="e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StatQuest: Logistic Regression - </a:t>
            </a:r>
            <a:r>
              <a:rPr lang="es" dirty="0">
                <a:solidFill>
                  <a:srgbClr val="11111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https://www.youtube.com/watch?v=yIYKR4sgzI8&amp;t=200s</a:t>
            </a:r>
            <a:endParaRPr dirty="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9"/>
          <p:cNvSpPr txBox="1">
            <a:spLocks noGrp="1"/>
          </p:cNvSpPr>
          <p:nvPr>
            <p:ph type="title"/>
          </p:nvPr>
        </p:nvSpPr>
        <p:spPr>
          <a:xfrm>
            <a:off x="3128962" y="2153540"/>
            <a:ext cx="2886075" cy="83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400"/>
              <a:t>GRACIAS!</a:t>
            </a:r>
            <a:endParaRPr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>
            <a:spLocks noGrp="1"/>
          </p:cNvSpPr>
          <p:nvPr>
            <p:ph type="ctrTitle"/>
          </p:nvPr>
        </p:nvSpPr>
        <p:spPr>
          <a:xfrm>
            <a:off x="311700" y="503257"/>
            <a:ext cx="8520600" cy="16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Regresión lineal</a:t>
            </a:r>
            <a:endParaRPr/>
          </a:p>
        </p:txBody>
      </p:sp>
      <p:pic>
        <p:nvPicPr>
          <p:cNvPr id="179" name="Google Shape;17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813" y="2636251"/>
            <a:ext cx="2418375" cy="16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Regresión Lineal</a:t>
            </a:r>
            <a:endParaRPr/>
          </a:p>
        </p:txBody>
      </p:sp>
      <p:pic>
        <p:nvPicPr>
          <p:cNvPr id="185" name="Google Shape;18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97129" cy="328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6"/>
          <p:cNvSpPr txBox="1"/>
          <p:nvPr/>
        </p:nvSpPr>
        <p:spPr>
          <a:xfrm>
            <a:off x="3159363" y="4611400"/>
            <a:ext cx="2383200" cy="29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u="sng" dirty="0">
                <a:solidFill>
                  <a:schemeClr val="hlink"/>
                </a:solidFill>
                <a:hlinkClick r:id="rId4"/>
              </a:rPr>
              <a:t>http://www.sai-tai.com/blog/bikeshare-prediction/</a:t>
            </a:r>
            <a:endParaRPr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e1f1e478f_0_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Lineal</a:t>
            </a:r>
            <a:endParaRPr/>
          </a:p>
        </p:txBody>
      </p:sp>
      <p:sp>
        <p:nvSpPr>
          <p:cNvPr id="192" name="Google Shape;192;g5e1f1e478f_0_4"/>
          <p:cNvSpPr txBox="1">
            <a:spLocks noGrp="1"/>
          </p:cNvSpPr>
          <p:nvPr>
            <p:ph type="body" idx="1"/>
          </p:nvPr>
        </p:nvSpPr>
        <p:spPr>
          <a:xfrm>
            <a:off x="311700" y="1283300"/>
            <a:ext cx="4482900" cy="35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Uno de los retos al hacer regresión es conseguir realizar la extrapolación de datos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Un modelo simple y efectivo que cuenta con dicha capacidad es regresión lineal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Para una variable independiente, el modelo lineal correspondiente queda descrito por la siguiente ecuación:</a:t>
            </a:r>
            <a:endParaRPr sz="1400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just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Donde a es la pendiente y b es el intercepto con el eje vertical</a:t>
            </a:r>
            <a:endParaRPr sz="1400"/>
          </a:p>
          <a:p>
            <a:pPr marL="4572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193" name="Google Shape;193;g5e1f1e478f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100" y="3403625"/>
            <a:ext cx="1613275" cy="4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5e1f1e478f_0_4"/>
          <p:cNvPicPr preferRelativeResize="0"/>
          <p:nvPr/>
        </p:nvPicPr>
        <p:blipFill rotWithShape="1">
          <a:blip r:embed="rId4">
            <a:alphaModFix/>
          </a:blip>
          <a:srcRect l="39372" t="4496" r="24582" b="48325"/>
          <a:stretch/>
        </p:blipFill>
        <p:spPr>
          <a:xfrm>
            <a:off x="4943150" y="1507600"/>
            <a:ext cx="3745050" cy="29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e1f1e478f_0_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Lineal</a:t>
            </a:r>
            <a:endParaRPr/>
          </a:p>
        </p:txBody>
      </p:sp>
      <p:sp>
        <p:nvSpPr>
          <p:cNvPr id="200" name="Google Shape;200;g5e1f1e478f_0_11"/>
          <p:cNvSpPr txBox="1">
            <a:spLocks noGrp="1"/>
          </p:cNvSpPr>
          <p:nvPr>
            <p:ph type="body" idx="1"/>
          </p:nvPr>
        </p:nvSpPr>
        <p:spPr>
          <a:xfrm>
            <a:off x="311700" y="1283300"/>
            <a:ext cx="4482900" cy="3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Tanto </a:t>
            </a:r>
            <a:r>
              <a:rPr lang="es" sz="1400" b="1"/>
              <a:t>x</a:t>
            </a:r>
            <a:r>
              <a:rPr lang="es" sz="1400"/>
              <a:t> como </a:t>
            </a:r>
            <a:r>
              <a:rPr lang="es" sz="1400" b="1"/>
              <a:t>y</a:t>
            </a:r>
            <a:r>
              <a:rPr lang="es" sz="1400"/>
              <a:t> están dados por los datos. Por tanto nuestro objetivo es estimar los valores adecuados de los parámetros a y b que nos ayuden a predecir </a:t>
            </a:r>
            <a:r>
              <a:rPr lang="es" sz="1400" b="1"/>
              <a:t>y</a:t>
            </a:r>
            <a:r>
              <a:rPr lang="es" sz="1400"/>
              <a:t> a partir de </a:t>
            </a:r>
            <a:r>
              <a:rPr lang="es" sz="1400" b="1"/>
              <a:t>x</a:t>
            </a:r>
            <a:r>
              <a:rPr lang="es" sz="1400"/>
              <a:t> con la mayor precisión</a:t>
            </a:r>
            <a:endParaRPr sz="1400"/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Generalizando el nombre de los parámetros nuestro modelo o hipótesis que describe y a partir de x es:</a:t>
            </a:r>
            <a:endParaRPr sz="1400"/>
          </a:p>
          <a:p>
            <a:pPr marL="457200" marR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marR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marR="0" lvl="0" indent="-31750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¿Cómo obtenemos los parámetros adecuados?</a:t>
            </a:r>
            <a:endParaRPr sz="1400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201" name="Google Shape;201;g5e1f1e478f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925" y="3563575"/>
            <a:ext cx="302388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5e1f1e478f_0_11"/>
          <p:cNvPicPr preferRelativeResize="0"/>
          <p:nvPr/>
        </p:nvPicPr>
        <p:blipFill rotWithShape="1">
          <a:blip r:embed="rId4">
            <a:alphaModFix/>
          </a:blip>
          <a:srcRect l="39372" t="4496" r="24582" b="48325"/>
          <a:stretch/>
        </p:blipFill>
        <p:spPr>
          <a:xfrm>
            <a:off x="4943150" y="1507600"/>
            <a:ext cx="3745050" cy="29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e1f1e478f_0_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Lineal: Evaluación</a:t>
            </a:r>
            <a:endParaRPr/>
          </a:p>
        </p:txBody>
      </p:sp>
      <p:pic>
        <p:nvPicPr>
          <p:cNvPr id="208" name="Google Shape;208;g5e1f1e478f_0_18"/>
          <p:cNvPicPr preferRelativeResize="0"/>
          <p:nvPr/>
        </p:nvPicPr>
        <p:blipFill rotWithShape="1">
          <a:blip r:embed="rId3">
            <a:alphaModFix/>
          </a:blip>
          <a:srcRect l="39372" t="4496" r="24582" b="48325"/>
          <a:stretch/>
        </p:blipFill>
        <p:spPr>
          <a:xfrm>
            <a:off x="5793200" y="1563025"/>
            <a:ext cx="3172124" cy="251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5e1f1e478f_0_18"/>
          <p:cNvSpPr txBox="1">
            <a:spLocks noGrp="1"/>
          </p:cNvSpPr>
          <p:nvPr>
            <p:ph type="body" idx="1"/>
          </p:nvPr>
        </p:nvSpPr>
        <p:spPr>
          <a:xfrm>
            <a:off x="311700" y="1108775"/>
            <a:ext cx="5417100" cy="3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Primero debemos determinar qué modelo es mejor que otro, la hipótesis será mejor en cuanto su estimación sea más cercana al valor actual de la variable a predecir:</a:t>
            </a:r>
            <a:endParaRPr sz="1400"/>
          </a:p>
          <a:p>
            <a:pPr marL="457200" marR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marR="0" lvl="0" indent="-31750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Para penalizar diferencias más drásticas  podemos usar el cuadrado de la diferencia:</a:t>
            </a:r>
            <a:endParaRPr sz="1400"/>
          </a:p>
          <a:p>
            <a:pPr marL="0" marR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marR="0" lvl="0" indent="-31750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Como tenemos varios datos, obtenemos el promedio del error para todos los datos:</a:t>
            </a:r>
            <a:endParaRPr sz="1400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210" name="Google Shape;210;g5e1f1e478f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525" y="2046025"/>
            <a:ext cx="1245125" cy="4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5e1f1e478f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4863" y="3189750"/>
            <a:ext cx="1628443" cy="4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5e1f1e478f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6574" y="4203516"/>
            <a:ext cx="2426800" cy="72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e1f1e478f_0_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Lineal: Evaluación</a:t>
            </a:r>
            <a:endParaRPr/>
          </a:p>
        </p:txBody>
      </p:sp>
      <p:sp>
        <p:nvSpPr>
          <p:cNvPr id="218" name="Google Shape;218;g5e1f1e478f_0_27"/>
          <p:cNvSpPr txBox="1">
            <a:spLocks noGrp="1"/>
          </p:cNvSpPr>
          <p:nvPr>
            <p:ph type="body" idx="1"/>
          </p:nvPr>
        </p:nvSpPr>
        <p:spPr>
          <a:xfrm>
            <a:off x="311700" y="1203575"/>
            <a:ext cx="5417100" cy="3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Como la hipótesis está en función de </a:t>
            </a:r>
            <a:r>
              <a:rPr lang="es" sz="1400" b="1"/>
              <a:t>x</a:t>
            </a:r>
            <a:r>
              <a:rPr lang="es" sz="1400"/>
              <a:t>, tenemos finalmente:</a:t>
            </a:r>
            <a:endParaRPr sz="1400"/>
          </a:p>
          <a:p>
            <a:pPr marL="0" marR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 </a:t>
            </a:r>
            <a:endParaRPr sz="1400"/>
          </a:p>
          <a:p>
            <a:pPr marL="457200" marR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marR="0" lvl="0" indent="-31750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Nuestro objetivo es encontrar los valores de los parámetros que minimicen el error cuadrado medio:</a:t>
            </a:r>
            <a:endParaRPr sz="1400"/>
          </a:p>
          <a:p>
            <a:pPr marL="0" marR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marR="0" lvl="0" indent="-31750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Encontrar el mejor modelo es un problema de optimización</a:t>
            </a:r>
            <a:endParaRPr sz="1400"/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219" name="Google Shape;219;g5e1f1e478f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875" y="1713832"/>
            <a:ext cx="3245850" cy="779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5e1f1e478f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5050" y="3336675"/>
            <a:ext cx="3179804" cy="7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5e1f1e478f_0_27"/>
          <p:cNvPicPr preferRelativeResize="0"/>
          <p:nvPr/>
        </p:nvPicPr>
        <p:blipFill rotWithShape="1">
          <a:blip r:embed="rId5">
            <a:alphaModFix/>
          </a:blip>
          <a:srcRect l="39372" t="4496" r="24582" b="48325"/>
          <a:stretch/>
        </p:blipFill>
        <p:spPr>
          <a:xfrm>
            <a:off x="5793200" y="1563025"/>
            <a:ext cx="3172124" cy="251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e1f1e478f_0_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Regresión Lineal: Entrenamiento</a:t>
            </a:r>
            <a:endParaRPr/>
          </a:p>
        </p:txBody>
      </p:sp>
      <p:sp>
        <p:nvSpPr>
          <p:cNvPr id="227" name="Google Shape;227;g5e1f1e478f_0_35"/>
          <p:cNvSpPr txBox="1">
            <a:spLocks noGrp="1"/>
          </p:cNvSpPr>
          <p:nvPr>
            <p:ph type="body" idx="1"/>
          </p:nvPr>
        </p:nvSpPr>
        <p:spPr>
          <a:xfrm>
            <a:off x="311700" y="1203575"/>
            <a:ext cx="8520600" cy="3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 sz="1400"/>
              <a:t>Existen métodos analíticos para resolver el problema de optimización, pero pocas veces son aplicables en situaciones reales</a:t>
            </a:r>
            <a:endParaRPr sz="1400"/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228" name="Google Shape;228;g5e1f1e478f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463" y="1982950"/>
            <a:ext cx="2989075" cy="4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5e1f1e478f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3088" y="2760050"/>
            <a:ext cx="4214575" cy="20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870</Words>
  <Application>Microsoft Office PowerPoint</Application>
  <PresentationFormat>Presentación en pantalla (16:9)</PresentationFormat>
  <Paragraphs>119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Roboto</vt:lpstr>
      <vt:lpstr>Simple Light</vt:lpstr>
      <vt:lpstr>Simple Light</vt:lpstr>
      <vt:lpstr>Fundamentos de aprendizaje de máquina</vt:lpstr>
      <vt:lpstr>Agenda</vt:lpstr>
      <vt:lpstr>Regresión lineal</vt:lpstr>
      <vt:lpstr>Regresión Lineal</vt:lpstr>
      <vt:lpstr>Regresión Lineal</vt:lpstr>
      <vt:lpstr>Regresión Lineal</vt:lpstr>
      <vt:lpstr>Regresión Lineal: Evaluación</vt:lpstr>
      <vt:lpstr>Regresión Lineal: Evaluación</vt:lpstr>
      <vt:lpstr>Regresión Lineal: Entrenamiento</vt:lpstr>
      <vt:lpstr>Regresión Lineal: Entrenamiento</vt:lpstr>
      <vt:lpstr>Presentación de PowerPoint</vt:lpstr>
      <vt:lpstr>Presentación de PowerPoint</vt:lpstr>
      <vt:lpstr>Regularización: Ridge Regression </vt:lpstr>
      <vt:lpstr>Regularización: Lasso Regression</vt:lpstr>
      <vt:lpstr>Regresión logística</vt:lpstr>
      <vt:lpstr>Clasificación: Regresión Logística</vt:lpstr>
      <vt:lpstr>Regresión Logística</vt:lpstr>
      <vt:lpstr>Regresión Logística</vt:lpstr>
      <vt:lpstr>Regresión Logística</vt:lpstr>
      <vt:lpstr>Regresión Logística: Entrenamiento</vt:lpstr>
      <vt:lpstr>Regresión Logística: Entrenamiento</vt:lpstr>
      <vt:lpstr>Regresión Logística: Entrenamiento</vt:lpstr>
      <vt:lpstr>Presentación de PowerPoint</vt:lpstr>
      <vt:lpstr>Let’s code</vt:lpstr>
      <vt:lpstr>Referencias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aprendizaje de máquina</dc:title>
  <cp:lastModifiedBy>Rodrigo</cp:lastModifiedBy>
  <cp:revision>25</cp:revision>
  <dcterms:modified xsi:type="dcterms:W3CDTF">2019-08-17T04:19:47Z</dcterms:modified>
</cp:coreProperties>
</file>